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</p:sldIdLst>
  <p:sldSz cx="6858000" cy="9144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FF9300"/>
    <a:srgbClr val="2C9EFF"/>
    <a:srgbClr val="AB0001"/>
    <a:srgbClr val="C00000"/>
    <a:srgbClr val="930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9"/>
    <p:restoredTop sz="94631"/>
  </p:normalViewPr>
  <p:slideViewPr>
    <p:cSldViewPr snapToGrid="0" snapToObjects="1">
      <p:cViewPr>
        <p:scale>
          <a:sx n="75" d="100"/>
          <a:sy n="75" d="100"/>
        </p:scale>
        <p:origin x="17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2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50" y="1496484"/>
            <a:ext cx="5143500" cy="3183467"/>
          </a:xfrm>
          <a:prstGeom prst="rect">
            <a:avLst/>
          </a:prstGeom>
        </p:spPr>
        <p:txBody>
          <a:bodyPr anchor="b"/>
          <a:lstStyle>
            <a:lvl1pPr algn="ctr"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07756" y="486834"/>
            <a:ext cx="1478756" cy="7749117"/>
          </a:xfrm>
          <a:prstGeom prst="rect">
            <a:avLst/>
          </a:prstGeo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7" y="486834"/>
            <a:ext cx="4350544" cy="774911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916" y="2279652"/>
            <a:ext cx="5915025" cy="3803649"/>
          </a:xfrm>
          <a:prstGeom prst="rect">
            <a:avLst/>
          </a:prstGeom>
        </p:spPr>
        <p:txBody>
          <a:bodyPr anchor="b"/>
          <a:lstStyle>
            <a:lvl1pPr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67916" y="6119285"/>
            <a:ext cx="5915025" cy="20002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ángulo 37"/>
          <p:cNvSpPr/>
          <p:nvPr userDrawn="1"/>
        </p:nvSpPr>
        <p:spPr>
          <a:xfrm>
            <a:off x="0" y="-1"/>
            <a:ext cx="6858000" cy="80182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 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pic>
        <p:nvPicPr>
          <p:cNvPr id="39" name="Imagen 86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6640" y="148484"/>
            <a:ext cx="572654" cy="521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ángulo 39"/>
          <p:cNvSpPr/>
          <p:nvPr userDrawn="1"/>
        </p:nvSpPr>
        <p:spPr>
          <a:xfrm>
            <a:off x="-7951" y="8673662"/>
            <a:ext cx="6865952" cy="4665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8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ectángulo 40"/>
          <p:cNvSpPr/>
          <p:nvPr userDrawn="1"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2" name="Rectángulo 41"/>
          <p:cNvSpPr/>
          <p:nvPr userDrawn="1"/>
        </p:nvSpPr>
        <p:spPr>
          <a:xfrm>
            <a:off x="2098545" y="8737606"/>
            <a:ext cx="306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Adolfo Prieto 1756, Colonia del Valle, Benito Juárez 03100, </a:t>
            </a:r>
          </a:p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CDMX, México | 5539 7004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5539 5074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01800 TenStep</a:t>
            </a:r>
            <a:endParaRPr lang="es-ES_tradnl" sz="800" dirty="0"/>
          </a:p>
        </p:txBody>
      </p:sp>
      <p:sp>
        <p:nvSpPr>
          <p:cNvPr id="43" name="Rectángulo 42"/>
          <p:cNvSpPr/>
          <p:nvPr userDrawn="1"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15" name="Marcador de título 14"/>
          <p:cNvSpPr>
            <a:spLocks noGrp="1"/>
          </p:cNvSpPr>
          <p:nvPr>
            <p:ph type="title"/>
          </p:nvPr>
        </p:nvSpPr>
        <p:spPr>
          <a:xfrm>
            <a:off x="752794" y="137564"/>
            <a:ext cx="5915025" cy="550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818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514350" rtl="0" eaLnBrk="1" latinLnBrk="0" hangingPunct="1">
        <a:lnSpc>
          <a:spcPct val="90000"/>
        </a:lnSpc>
        <a:spcBef>
          <a:spcPct val="0"/>
        </a:spcBef>
        <a:buNone/>
        <a:defRPr sz="2475" b="0" i="0" kern="1200">
          <a:solidFill>
            <a:schemeClr val="bg1"/>
          </a:solidFill>
          <a:latin typeface="Arial" charset="0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/>
        <a:buChar char="•"/>
        <a:defRPr sz="1575" b="0" i="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350" b="0" i="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125" b="0" i="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png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12" Type="http://schemas.openxmlformats.org/officeDocument/2006/relationships/image" Target="../media/image12.png"/><Relationship Id="rId2" Type="http://schemas.openxmlformats.org/officeDocument/2006/relationships/image" Target="../media/image2.jpe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11" Type="http://schemas.openxmlformats.org/officeDocument/2006/relationships/image" Target="../media/image11.png"/><Relationship Id="rId5" Type="http://schemas.openxmlformats.org/officeDocument/2006/relationships/image" Target="../media/image5.emf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emf"/><Relationship Id="rId9" Type="http://schemas.openxmlformats.org/officeDocument/2006/relationships/image" Target="../media/image9.jpeg"/><Relationship Id="rId1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43" b="44805"/>
          <a:stretch/>
        </p:blipFill>
        <p:spPr>
          <a:xfrm>
            <a:off x="0" y="784676"/>
            <a:ext cx="6858000" cy="2029969"/>
          </a:xfrm>
          <a:prstGeom prst="rect">
            <a:avLst/>
          </a:prstGeom>
        </p:spPr>
      </p:pic>
      <p:graphicFrame>
        <p:nvGraphicFramePr>
          <p:cNvPr id="25" name="Tabla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28851"/>
              </p:ext>
            </p:extLst>
          </p:nvPr>
        </p:nvGraphicFramePr>
        <p:xfrm>
          <a:off x="3742516" y="6590722"/>
          <a:ext cx="2645153" cy="10827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193"/>
                <a:gridCol w="1396155"/>
                <a:gridCol w="700805"/>
              </a:tblGrid>
              <a:tr h="244083"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000" b="1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PDUs</a:t>
                      </a:r>
                      <a:endParaRPr lang="es-ES_tradnl" sz="850" b="1" baseline="0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Technical</a:t>
                      </a:r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PM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10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Leadership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04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Strategic</a:t>
                      </a:r>
                      <a:r>
                        <a:rPr lang="es-ES_tradnl" sz="85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and Business Management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10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Text Box 55"/>
          <p:cNvSpPr txBox="1">
            <a:spLocks noChangeArrowheads="1"/>
          </p:cNvSpPr>
          <p:nvPr/>
        </p:nvSpPr>
        <p:spPr bwMode="auto">
          <a:xfrm>
            <a:off x="475830" y="3013509"/>
            <a:ext cx="2278380" cy="39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5">
                    <a:lumMod val="75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Objetivos de aprendizaje</a:t>
            </a:r>
            <a:endParaRPr lang="es-ES_tradnl" sz="1200" dirty="0">
              <a:solidFill>
                <a:schemeClr val="accent5">
                  <a:lumMod val="75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pic>
        <p:nvPicPr>
          <p:cNvPr id="3090" name="Imagen 58"/>
          <p:cNvPicPr>
            <a:picLocks noChangeAspect="1" noChangeArrowheads="1"/>
          </p:cNvPicPr>
          <p:nvPr/>
        </p:nvPicPr>
        <p:blipFill>
          <a:blip r:embed="rId3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3012074"/>
            <a:ext cx="357187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Box 70"/>
          <p:cNvSpPr txBox="1">
            <a:spLocks noChangeArrowheads="1"/>
          </p:cNvSpPr>
          <p:nvPr/>
        </p:nvSpPr>
        <p:spPr bwMode="auto">
          <a:xfrm>
            <a:off x="453390" y="5066445"/>
            <a:ext cx="2278380" cy="29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 smtClean="0">
                <a:solidFill>
                  <a:schemeClr val="accent5">
                    <a:lumMod val="75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¿Quién </a:t>
            </a:r>
            <a:r>
              <a:rPr lang="es-ES_tradnl" sz="1400" b="1" dirty="0">
                <a:solidFill>
                  <a:schemeClr val="accent5">
                    <a:lumMod val="75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debe </a:t>
            </a:r>
            <a:r>
              <a:rPr lang="es-ES_tradnl" sz="1400" b="1" dirty="0" smtClean="0">
                <a:solidFill>
                  <a:schemeClr val="accent5">
                    <a:lumMod val="75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participar? </a:t>
            </a:r>
            <a:endParaRPr lang="es-ES_tradnl" sz="1200" dirty="0">
              <a:solidFill>
                <a:schemeClr val="accent5">
                  <a:lumMod val="75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5" name="Text Box 73"/>
          <p:cNvSpPr txBox="1">
            <a:spLocks noChangeArrowheads="1"/>
          </p:cNvSpPr>
          <p:nvPr/>
        </p:nvSpPr>
        <p:spPr bwMode="auto">
          <a:xfrm>
            <a:off x="3979545" y="3903301"/>
            <a:ext cx="919480" cy="506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5">
                    <a:lumMod val="75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Temario</a:t>
            </a:r>
            <a:endParaRPr lang="es-ES_tradnl" sz="1200" dirty="0">
              <a:solidFill>
                <a:schemeClr val="accent5">
                  <a:lumMod val="75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6" name="Text Box 74"/>
          <p:cNvSpPr txBox="1">
            <a:spLocks noChangeArrowheads="1"/>
          </p:cNvSpPr>
          <p:nvPr/>
        </p:nvSpPr>
        <p:spPr bwMode="auto">
          <a:xfrm>
            <a:off x="3645893" y="4364260"/>
            <a:ext cx="3128287" cy="1387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indent="-171450">
              <a:lnSpc>
                <a:spcPct val="150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Módulo 01 – Introducción al programa y a la certificación SCRUM Master. </a:t>
            </a:r>
          </a:p>
          <a:p>
            <a:pPr marL="171450" indent="-171450">
              <a:lnSpc>
                <a:spcPct val="150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Módulo 02 – Visión general de la filosofía Ágil - SBOK</a:t>
            </a:r>
          </a:p>
          <a:p>
            <a:pPr marL="171450" indent="-171450">
              <a:lnSpc>
                <a:spcPct val="150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Módulo 03 – Introducción a la metodología SCRUM</a:t>
            </a:r>
          </a:p>
          <a:p>
            <a:pPr marL="171450" indent="-171450">
              <a:lnSpc>
                <a:spcPct val="150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Módulo 04 – Los roles de SCRUM</a:t>
            </a:r>
          </a:p>
          <a:p>
            <a:pPr marL="171450" indent="-171450">
              <a:lnSpc>
                <a:spcPct val="150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Módulo 05 – Las fases y procesos de SCRUM</a:t>
            </a:r>
          </a:p>
          <a:p>
            <a:pPr marL="171450" indent="-171450">
              <a:lnSpc>
                <a:spcPct val="150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Módulo 06 – Escalando SCRUM</a:t>
            </a:r>
          </a:p>
          <a:p>
            <a:pPr marL="171450" indent="-171450">
              <a:lnSpc>
                <a:spcPct val="150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Módulo 07 – Recomendaciones para el examen</a:t>
            </a:r>
          </a:p>
          <a:p>
            <a:pPr marL="171450" indent="-171450">
              <a:lnSpc>
                <a:spcPct val="150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Módulo 08 – Cierre del programa</a:t>
            </a:r>
          </a:p>
          <a:p>
            <a:pPr marL="134938" indent="-134938">
              <a:spcBef>
                <a:spcPts val="600"/>
              </a:spcBef>
              <a:spcAft>
                <a:spcPts val="600"/>
              </a:spcAft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 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 Box 76"/>
          <p:cNvSpPr txBox="1">
            <a:spLocks noChangeArrowheads="1"/>
          </p:cNvSpPr>
          <p:nvPr/>
        </p:nvSpPr>
        <p:spPr bwMode="auto">
          <a:xfrm>
            <a:off x="453390" y="6198325"/>
            <a:ext cx="2049145" cy="258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5">
                    <a:lumMod val="75000"/>
                  </a:schemeClr>
                </a:solidFill>
                <a:effectLst/>
                <a:latin typeface="Helvetica" charset="0"/>
                <a:ea typeface="MS Mincho" charset="-128"/>
                <a:cs typeface="Gill Sans Light" charset="0"/>
              </a:rPr>
              <a:t>Duración de la clase </a:t>
            </a:r>
            <a:endParaRPr lang="es-ES_tradnl" sz="1200" dirty="0">
              <a:solidFill>
                <a:schemeClr val="accent5">
                  <a:lumMod val="75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8" name="Text Box 77"/>
          <p:cNvSpPr txBox="1">
            <a:spLocks noChangeArrowheads="1"/>
          </p:cNvSpPr>
          <p:nvPr/>
        </p:nvSpPr>
        <p:spPr bwMode="auto">
          <a:xfrm>
            <a:off x="96203" y="6523693"/>
            <a:ext cx="343027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lvl="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900" dirty="0" smtClean="0">
                <a:latin typeface="Arial" charset="0"/>
                <a:ea typeface="Arial" charset="0"/>
                <a:cs typeface="Arial" charset="0"/>
              </a:rPr>
              <a:t>24</a:t>
            </a:r>
            <a:r>
              <a:rPr lang="es-ES" sz="9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" sz="900" dirty="0">
                <a:latin typeface="Arial" charset="0"/>
                <a:ea typeface="Arial" charset="0"/>
                <a:cs typeface="Arial" charset="0"/>
              </a:rPr>
              <a:t>horas </a:t>
            </a:r>
          </a:p>
          <a:p>
            <a:pPr marL="171450" lvl="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900" dirty="0">
                <a:latin typeface="Arial" charset="0"/>
                <a:ea typeface="Arial" charset="0"/>
                <a:cs typeface="Arial" charset="0"/>
              </a:rPr>
              <a:t>6</a:t>
            </a:r>
            <a:r>
              <a:rPr lang="es-ES" sz="9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" sz="900" dirty="0">
                <a:latin typeface="Arial" charset="0"/>
                <a:ea typeface="Arial" charset="0"/>
                <a:cs typeface="Arial" charset="0"/>
              </a:rPr>
              <a:t>Sesiones </a:t>
            </a:r>
            <a:r>
              <a:rPr lang="es-ES" sz="900" dirty="0" smtClean="0">
                <a:latin typeface="Arial" charset="0"/>
                <a:ea typeface="Arial" charset="0"/>
                <a:cs typeface="Arial" charset="0"/>
              </a:rPr>
              <a:t>quincenales</a:t>
            </a:r>
            <a:endParaRPr lang="es-ES" sz="900" dirty="0">
              <a:latin typeface="Arial" charset="0"/>
              <a:ea typeface="Arial" charset="0"/>
              <a:cs typeface="Arial" charset="0"/>
            </a:endParaRPr>
          </a:p>
          <a:p>
            <a:pPr marL="171450" lvl="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900" dirty="0">
                <a:latin typeface="Arial" charset="0"/>
                <a:ea typeface="Arial" charset="0"/>
                <a:cs typeface="Arial" charset="0"/>
              </a:rPr>
              <a:t>Horario:  de 16:00 a 20:00 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083" name="Imagen 79"/>
          <p:cNvPicPr>
            <a:picLocks noChangeAspect="1" noChangeArrowheads="1"/>
          </p:cNvPicPr>
          <p:nvPr/>
        </p:nvPicPr>
        <p:blipFill>
          <a:blip r:embed="rId4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" y="6142912"/>
            <a:ext cx="358775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7" name="Imagen 80"/>
          <p:cNvPicPr>
            <a:picLocks noChangeAspect="1" noChangeArrowheads="1"/>
          </p:cNvPicPr>
          <p:nvPr/>
        </p:nvPicPr>
        <p:blipFill>
          <a:blip r:embed="rId5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537" y="3923836"/>
            <a:ext cx="269875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3" name="Imagen 103"/>
          <p:cNvPicPr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302" y="6867399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Imagen 104"/>
          <p:cNvPicPr>
            <a:picLocks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203" y="7139307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5" name="Imagen 105"/>
          <p:cNvPicPr>
            <a:picLocks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203" y="7403671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1" name="Imagen 10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76699" y="8071764"/>
            <a:ext cx="419908" cy="382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ángulo 28"/>
          <p:cNvSpPr/>
          <p:nvPr/>
        </p:nvSpPr>
        <p:spPr>
          <a:xfrm>
            <a:off x="2965110" y="918173"/>
            <a:ext cx="3908275" cy="1714500"/>
          </a:xfrm>
          <a:prstGeom prst="rect">
            <a:avLst/>
          </a:prstGeom>
          <a:solidFill>
            <a:srgbClr val="002060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>
              <a:spcAft>
                <a:spcPts val="0"/>
              </a:spcAft>
            </a:pPr>
            <a:r>
              <a:rPr lang="es-ES" sz="1800" b="1" i="1" dirty="0" smtClean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Facilita el que tu equipo y tu cliente obtengan los mejores resultados, de manera ágil, consistente y efectiva</a:t>
            </a:r>
            <a:endParaRPr lang="es-ES_tradnl" sz="1200" b="1" i="1" dirty="0">
              <a:effectLst/>
              <a:latin typeface="Century Gothic" panose="020B0502020202020204" pitchFamily="34" charset="0"/>
              <a:ea typeface="MS Mincho" charset="-128"/>
              <a:cs typeface="Times New Roman" charset="0"/>
            </a:endParaRPr>
          </a:p>
        </p:txBody>
      </p:sp>
      <p:pic>
        <p:nvPicPr>
          <p:cNvPr id="3100" name="Imagen 24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977" y="8242974"/>
            <a:ext cx="875434" cy="425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/>
          <p:cNvSpPr/>
          <p:nvPr/>
        </p:nvSpPr>
        <p:spPr>
          <a:xfrm>
            <a:off x="53896" y="3411117"/>
            <a:ext cx="360473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Al final del programa los participantes podrán: </a:t>
            </a:r>
          </a:p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Describir  </a:t>
            </a: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los principios y de la filosofía de SCRUM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Dominar el marco de referencia SCRUM</a:t>
            </a: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, incluyendo los roles, las reuniones y los artefactos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Explicar el </a:t>
            </a: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rol del SCRUM Master </a:t>
            </a: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dentro del </a:t>
            </a: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marco de referencia de SCRUM 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Analizar las implicaciones de implementar </a:t>
            </a: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SCRUM en sus </a:t>
            </a: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organizaciones. 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Aprobar el examen para obtener la certificación SCRUM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70407" y="5515589"/>
            <a:ext cx="3429000" cy="5078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lvl="0" indent="-171450"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Administradores de proyecto y miembros del equipo que administren o participen en proyectos.</a:t>
            </a:r>
          </a:p>
          <a:p>
            <a:pPr marL="171450" indent="-171450"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Directivos a cargo del seguimiento de proyectos </a:t>
            </a:r>
          </a:p>
        </p:txBody>
      </p:sp>
      <p:sp>
        <p:nvSpPr>
          <p:cNvPr id="22" name="Rectángulo redondeado 21"/>
          <p:cNvSpPr/>
          <p:nvPr/>
        </p:nvSpPr>
        <p:spPr>
          <a:xfrm>
            <a:off x="3583087" y="6517860"/>
            <a:ext cx="2938855" cy="1186323"/>
          </a:xfrm>
          <a:prstGeom prst="roundRect">
            <a:avLst/>
          </a:prstGeom>
          <a:noFill/>
          <a:ln w="571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Rectángulo 22"/>
          <p:cNvSpPr/>
          <p:nvPr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4" name="Rectángulo 43"/>
          <p:cNvSpPr/>
          <p:nvPr/>
        </p:nvSpPr>
        <p:spPr>
          <a:xfrm>
            <a:off x="2098545" y="8737606"/>
            <a:ext cx="306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Adolfo Prieto 1756, Colonia del Valle, Benito Juárez 03100, </a:t>
            </a:r>
          </a:p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CDMX, México | 5539 7004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5539 5074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01800 TenStep</a:t>
            </a:r>
            <a:endParaRPr lang="es-ES_tradnl" sz="800" dirty="0"/>
          </a:p>
        </p:txBody>
      </p:sp>
      <p:sp>
        <p:nvSpPr>
          <p:cNvPr id="45" name="Rectángulo 44"/>
          <p:cNvSpPr/>
          <p:nvPr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24" name="CuadroTexto 23"/>
          <p:cNvSpPr txBox="1"/>
          <p:nvPr/>
        </p:nvSpPr>
        <p:spPr>
          <a:xfrm>
            <a:off x="4248297" y="6396199"/>
            <a:ext cx="1621912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sz="1050" b="1" dirty="0" smtClean="0">
                <a:solidFill>
                  <a:schemeClr val="accent5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Este programa otorga</a:t>
            </a:r>
            <a:r>
              <a:rPr lang="es-ES_tradnl" sz="1050" b="1" dirty="0" smtClean="0">
                <a:latin typeface="Arial" charset="0"/>
                <a:ea typeface="Arial" charset="0"/>
                <a:cs typeface="Arial" charset="0"/>
              </a:rPr>
              <a:t>:</a:t>
            </a:r>
            <a:endParaRPr lang="es-ES_tradnl" sz="105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669" y="7866043"/>
            <a:ext cx="592050" cy="30529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353" y="7866043"/>
            <a:ext cx="877167" cy="304611"/>
          </a:xfrm>
          <a:prstGeom prst="rect">
            <a:avLst/>
          </a:prstGeom>
        </p:spPr>
      </p:pic>
      <p:pic>
        <p:nvPicPr>
          <p:cNvPr id="40" name="Imagen 3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0" y="5003314"/>
            <a:ext cx="419111" cy="415911"/>
          </a:xfrm>
          <a:prstGeom prst="rect">
            <a:avLst/>
          </a:prstGeom>
        </p:spPr>
      </p:pic>
      <p:sp>
        <p:nvSpPr>
          <p:cNvPr id="42" name="Text Box 50"/>
          <p:cNvSpPr txBox="1">
            <a:spLocks noChangeArrowheads="1"/>
          </p:cNvSpPr>
          <p:nvPr/>
        </p:nvSpPr>
        <p:spPr bwMode="auto">
          <a:xfrm>
            <a:off x="4040227" y="3335259"/>
            <a:ext cx="2410708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indent="-171450" algn="just">
              <a:buFont typeface="Arial" charset="0"/>
              <a:buChar char="•"/>
            </a:pPr>
            <a:r>
              <a:rPr lang="es-ES_tradnl" sz="900" dirty="0" smtClean="0">
                <a:latin typeface="Arial" charset="0"/>
                <a:ea typeface="MS Mincho" charset="-128"/>
                <a:cs typeface="Times New Roman" charset="0"/>
              </a:rPr>
              <a:t>Haber estado a cargo de un equipo de trabajo</a:t>
            </a: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 </a:t>
            </a:r>
            <a:r>
              <a:rPr lang="es-ES_tradnl" sz="900" dirty="0" smtClean="0">
                <a:latin typeface="Arial" charset="0"/>
                <a:ea typeface="MS Mincho" charset="-128"/>
                <a:cs typeface="Times New Roman" charset="0"/>
              </a:rPr>
              <a:t>(deseable).</a:t>
            </a:r>
            <a:endParaRPr lang="es-ES_tradnl" sz="900" dirty="0" smtClean="0">
              <a:effectLst/>
              <a:latin typeface="Arial" charset="0"/>
              <a:ea typeface="MS Mincho" charset="-128"/>
              <a:cs typeface="Times New Roman" charset="0"/>
            </a:endParaRPr>
          </a:p>
        </p:txBody>
      </p:sp>
      <p:sp>
        <p:nvSpPr>
          <p:cNvPr id="43" name="Text Box 52"/>
          <p:cNvSpPr txBox="1">
            <a:spLocks noChangeArrowheads="1"/>
          </p:cNvSpPr>
          <p:nvPr/>
        </p:nvSpPr>
        <p:spPr bwMode="auto">
          <a:xfrm>
            <a:off x="3996432" y="3047804"/>
            <a:ext cx="1406525" cy="30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65F9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5">
                    <a:lumMod val="75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Prerrequisitos</a:t>
            </a:r>
            <a:endParaRPr lang="es-ES_tradnl" sz="1200" dirty="0">
              <a:solidFill>
                <a:schemeClr val="accent5">
                  <a:lumMod val="75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pic>
        <p:nvPicPr>
          <p:cNvPr id="46" name="Imagen 60"/>
          <p:cNvPicPr>
            <a:picLocks noChangeAspect="1" noChangeArrowheads="1"/>
          </p:cNvPicPr>
          <p:nvPr/>
        </p:nvPicPr>
        <p:blipFill>
          <a:blip r:embed="rId14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064" y="3046969"/>
            <a:ext cx="258762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 Box 70"/>
          <p:cNvSpPr txBox="1">
            <a:spLocks noChangeArrowheads="1"/>
          </p:cNvSpPr>
          <p:nvPr/>
        </p:nvSpPr>
        <p:spPr bwMode="auto">
          <a:xfrm>
            <a:off x="469852" y="7206051"/>
            <a:ext cx="2278380" cy="29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 smtClean="0">
                <a:solidFill>
                  <a:schemeClr val="accent5">
                    <a:lumMod val="75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Incluye</a:t>
            </a:r>
            <a:endParaRPr lang="es-ES_tradnl" sz="1200" dirty="0">
              <a:solidFill>
                <a:schemeClr val="accent5">
                  <a:lumMod val="75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52" name="Rectángulo 51"/>
          <p:cNvSpPr/>
          <p:nvPr/>
        </p:nvSpPr>
        <p:spPr>
          <a:xfrm>
            <a:off x="125071" y="7552775"/>
            <a:ext cx="3604736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El programa incluye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pPr marL="171450" lvl="0" indent="-171450">
              <a:buFont typeface="Arial" charset="0"/>
              <a:buChar char="•"/>
            </a:pPr>
            <a:r>
              <a:rPr lang="es-MX" sz="900" dirty="0" smtClean="0">
                <a:latin typeface="Arial" charset="0"/>
                <a:ea typeface="Arial" charset="0"/>
                <a:cs typeface="Arial" charset="0"/>
              </a:rPr>
              <a:t>Examen de certificación </a:t>
            </a:r>
            <a:r>
              <a:rPr lang="es-MX" sz="900" dirty="0" err="1" smtClean="0">
                <a:latin typeface="Arial" charset="0"/>
                <a:ea typeface="Arial" charset="0"/>
                <a:cs typeface="Arial" charset="0"/>
              </a:rPr>
              <a:t>Scrum</a:t>
            </a:r>
            <a:r>
              <a:rPr lang="es-MX" sz="900" dirty="0" smtClean="0">
                <a:latin typeface="Arial" charset="0"/>
                <a:ea typeface="Arial" charset="0"/>
                <a:cs typeface="Arial" charset="0"/>
              </a:rPr>
              <a:t> Master</a:t>
            </a:r>
          </a:p>
          <a:p>
            <a:pPr marL="171450" lvl="0" indent="-171450">
              <a:buFont typeface="Arial" charset="0"/>
              <a:buChar char="•"/>
            </a:pPr>
            <a:r>
              <a:rPr lang="es-MX" sz="900" dirty="0" smtClean="0">
                <a:latin typeface="Arial" charset="0"/>
                <a:ea typeface="Arial" charset="0"/>
                <a:cs typeface="Arial" charset="0"/>
              </a:rPr>
              <a:t>Dos oportunidades de aplicar el examen</a:t>
            </a:r>
          </a:p>
          <a:p>
            <a:pPr marL="171450" lvl="0" indent="-171450">
              <a:buFont typeface="Arial" charset="0"/>
              <a:buChar char="•"/>
            </a:pPr>
            <a:r>
              <a:rPr lang="es-MX" sz="900" dirty="0" smtClean="0">
                <a:latin typeface="Arial" charset="0"/>
                <a:ea typeface="Arial" charset="0"/>
                <a:cs typeface="Arial" charset="0"/>
              </a:rPr>
              <a:t>Material del participante en inglés</a:t>
            </a:r>
          </a:p>
          <a:p>
            <a:pPr marL="171450" lvl="0" indent="-171450">
              <a:buFont typeface="Arial" charset="0"/>
              <a:buChar char="•"/>
            </a:pPr>
            <a:r>
              <a:rPr lang="es-MX" sz="900" dirty="0" smtClean="0">
                <a:latin typeface="Arial" charset="0"/>
                <a:ea typeface="Arial" charset="0"/>
                <a:cs typeface="Arial" charset="0"/>
              </a:rPr>
              <a:t>SBOK</a:t>
            </a: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 ™ (SCRUM </a:t>
            </a:r>
            <a:r>
              <a:rPr lang="es-ES_tradnl" sz="900" dirty="0" err="1">
                <a:latin typeface="Arial" charset="0"/>
                <a:ea typeface="Arial" charset="0"/>
                <a:cs typeface="Arial" charset="0"/>
              </a:rPr>
              <a:t>Body</a:t>
            </a: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 of </a:t>
            </a:r>
            <a:r>
              <a:rPr lang="es-ES_tradnl" sz="900" dirty="0" err="1" smtClean="0">
                <a:latin typeface="Arial" charset="0"/>
                <a:ea typeface="Arial" charset="0"/>
                <a:cs typeface="Arial" charset="0"/>
              </a:rPr>
              <a:t>Knowledge</a:t>
            </a: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pPr marL="171450" lvl="0" indent="-171450">
              <a:buFont typeface="Arial" charset="0"/>
              <a:buChar char="•"/>
            </a:pPr>
            <a:r>
              <a:rPr lang="es-MX" sz="900" dirty="0" smtClean="0">
                <a:latin typeface="Arial" charset="0"/>
                <a:ea typeface="Arial" charset="0"/>
                <a:cs typeface="Arial" charset="0"/>
              </a:rPr>
              <a:t>Constancia de participación avalando </a:t>
            </a:r>
            <a:r>
              <a:rPr lang="es-MX" sz="900" dirty="0" smtClean="0">
                <a:latin typeface="Arial" charset="0"/>
                <a:ea typeface="Arial" charset="0"/>
                <a:cs typeface="Arial" charset="0"/>
              </a:rPr>
              <a:t>24 </a:t>
            </a:r>
            <a:r>
              <a:rPr lang="es-MX" sz="900" dirty="0" err="1" smtClean="0">
                <a:latin typeface="Arial" charset="0"/>
                <a:ea typeface="Arial" charset="0"/>
                <a:cs typeface="Arial" charset="0"/>
              </a:rPr>
              <a:t>PDUs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3" name="Imagen 52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0" y="7143310"/>
            <a:ext cx="387219" cy="384263"/>
          </a:xfrm>
          <a:prstGeom prst="rect">
            <a:avLst/>
          </a:prstGeom>
        </p:spPr>
      </p:pic>
      <p:pic>
        <p:nvPicPr>
          <p:cNvPr id="3099" name="Imagen 25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3749" y="8272454"/>
            <a:ext cx="679172" cy="395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/>
          <p:cNvSpPr/>
          <p:nvPr/>
        </p:nvSpPr>
        <p:spPr>
          <a:xfrm>
            <a:off x="737074" y="105238"/>
            <a:ext cx="57233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AG01.16 - SMC</a:t>
            </a:r>
          </a:p>
          <a:p>
            <a:pPr algn="ctr"/>
            <a:r>
              <a:rPr lang="es-ES_tradnl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Programa TenStep SCRUM Master </a:t>
            </a:r>
            <a:r>
              <a:rPr lang="es-ES_tradnl" dirty="0" err="1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Certification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43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n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43" b="44805"/>
          <a:stretch/>
        </p:blipFill>
        <p:spPr>
          <a:xfrm>
            <a:off x="0" y="784676"/>
            <a:ext cx="6858000" cy="2029969"/>
          </a:xfrm>
          <a:prstGeom prst="rect">
            <a:avLst/>
          </a:prstGeom>
        </p:spPr>
      </p:pic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3688750"/>
              </p:ext>
            </p:extLst>
          </p:nvPr>
        </p:nvGraphicFramePr>
        <p:xfrm>
          <a:off x="679172" y="3786385"/>
          <a:ext cx="5628864" cy="18897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814432"/>
                <a:gridCol w="2814432"/>
              </a:tblGrid>
              <a:tr h="295682">
                <a:tc gridSpan="2">
                  <a:txBody>
                    <a:bodyPr/>
                    <a:lstStyle/>
                    <a:p>
                      <a:pPr algn="ctr"/>
                      <a:r>
                        <a:rPr lang="es-ES_tradnl" sz="1800" dirty="0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TenStep SMC - </a:t>
                      </a:r>
                      <a:r>
                        <a:rPr lang="es-ES_tradnl" sz="1800" baseline="0" dirty="0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16 horas</a:t>
                      </a:r>
                      <a:endParaRPr lang="es-ES_tradnl" sz="1800" dirty="0">
                        <a:latin typeface="Arial Rounded MT Bold" charset="0"/>
                        <a:ea typeface="Arial Rounded MT Bold" charset="0"/>
                        <a:cs typeface="Arial Rounded MT Bold" charset="0"/>
                      </a:endParaRP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800" dirty="0">
                        <a:latin typeface="Arial Rounded MT Bold" charset="0"/>
                        <a:ea typeface="Arial Rounded MT Bold" charset="0"/>
                        <a:cs typeface="Arial Rounded MT Bold" charset="0"/>
                      </a:endParaRPr>
                    </a:p>
                  </a:txBody>
                  <a:tcPr anchor="ctr">
                    <a:solidFill>
                      <a:srgbClr val="2C9EFF"/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Precio</a:t>
                      </a:r>
                      <a:r>
                        <a:rPr lang="es-ES_tradnl" sz="1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de lista: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$12,190.00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Pago de contado: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$10,600.00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Parcialidades: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pPr marL="5429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Inscripción: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$3,047.50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pPr marL="5429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Parcialidades: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s-ES_tradnl" sz="11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(3 pagos de) </a:t>
                      </a: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$3,047.50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Text Box 55"/>
          <p:cNvSpPr txBox="1">
            <a:spLocks noChangeArrowheads="1"/>
          </p:cNvSpPr>
          <p:nvPr/>
        </p:nvSpPr>
        <p:spPr bwMode="auto">
          <a:xfrm>
            <a:off x="833523" y="3126517"/>
            <a:ext cx="2278380" cy="39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>
            <a:defPPr>
              <a:defRPr lang="es-MX"/>
            </a:defPPr>
            <a:lvl1pPr>
              <a:spcBef>
                <a:spcPts val="600"/>
              </a:spcBef>
              <a:spcAft>
                <a:spcPts val="0"/>
              </a:spcAft>
              <a:defRPr sz="1400" b="1">
                <a:solidFill>
                  <a:srgbClr val="365F91"/>
                </a:solidFill>
                <a:effectLst/>
                <a:latin typeface="Arial" charset="0"/>
                <a:ea typeface="MS Mincho" charset="-128"/>
                <a:cs typeface="Times New Roman" charset="0"/>
              </a:defRPr>
            </a:lvl1pPr>
          </a:lstStyle>
          <a:p>
            <a:r>
              <a:rPr lang="es-ES_tradnl" dirty="0">
                <a:solidFill>
                  <a:schemeClr val="accent5">
                    <a:lumMod val="75000"/>
                  </a:schemeClr>
                </a:solidFill>
              </a:rPr>
              <a:t>Inversión</a:t>
            </a: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52" y="3178802"/>
            <a:ext cx="499230" cy="299538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>
            <a:off x="730754" y="6075653"/>
            <a:ext cx="870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Nombre: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730754" y="6496362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Correo: 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730754" y="6956316"/>
            <a:ext cx="910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Teléfono: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730754" y="7441144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Empresa:</a:t>
            </a:r>
          </a:p>
        </p:txBody>
      </p:sp>
      <p:sp>
        <p:nvSpPr>
          <p:cNvPr id="19" name="Rectángulo redondeado 18"/>
          <p:cNvSpPr/>
          <p:nvPr/>
        </p:nvSpPr>
        <p:spPr>
          <a:xfrm>
            <a:off x="1631964" y="5997264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ángulo redondeado 19"/>
          <p:cNvSpPr/>
          <p:nvPr/>
        </p:nvSpPr>
        <p:spPr>
          <a:xfrm>
            <a:off x="1631964" y="6432856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ángulo redondeado 20"/>
          <p:cNvSpPr/>
          <p:nvPr/>
        </p:nvSpPr>
        <p:spPr>
          <a:xfrm>
            <a:off x="1631964" y="6872835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ectángulo redondeado 21"/>
          <p:cNvSpPr/>
          <p:nvPr/>
        </p:nvSpPr>
        <p:spPr>
          <a:xfrm>
            <a:off x="1631964" y="7379589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CuadroTexto 22"/>
          <p:cNvSpPr txBox="1"/>
          <p:nvPr/>
        </p:nvSpPr>
        <p:spPr>
          <a:xfrm>
            <a:off x="975689" y="7904973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Forma de pago:</a:t>
            </a:r>
          </a:p>
        </p:txBody>
      </p:sp>
      <p:sp>
        <p:nvSpPr>
          <p:cNvPr id="24" name="Rectángulo redondeado 23"/>
          <p:cNvSpPr/>
          <p:nvPr/>
        </p:nvSpPr>
        <p:spPr>
          <a:xfrm>
            <a:off x="3876923" y="7874195"/>
            <a:ext cx="371061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5" name="CuadroTexto 24"/>
          <p:cNvSpPr txBox="1"/>
          <p:nvPr/>
        </p:nvSpPr>
        <p:spPr>
          <a:xfrm>
            <a:off x="2684227" y="7889584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Contado </a:t>
            </a:r>
            <a:endParaRPr lang="es-ES_tradnl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Rectángulo redondeado 25"/>
          <p:cNvSpPr/>
          <p:nvPr/>
        </p:nvSpPr>
        <p:spPr>
          <a:xfrm>
            <a:off x="5820571" y="7876761"/>
            <a:ext cx="371061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7" name="CuadroTexto 26"/>
          <p:cNvSpPr txBox="1"/>
          <p:nvPr/>
        </p:nvSpPr>
        <p:spPr>
          <a:xfrm>
            <a:off x="4362834" y="7892150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smtClean="0">
                <a:latin typeface="Arial" charset="0"/>
                <a:ea typeface="Arial" charset="0"/>
                <a:cs typeface="Arial" charset="0"/>
              </a:rPr>
              <a:t>Parcialidades</a:t>
            </a:r>
            <a:endParaRPr lang="es-ES_tradnl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5053414" y="3518948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100" smtClean="0">
                <a:latin typeface="Arial" charset="0"/>
                <a:ea typeface="Arial" charset="0"/>
                <a:cs typeface="Arial" charset="0"/>
              </a:rPr>
              <a:t>Precios más IVA</a:t>
            </a:r>
            <a:endParaRPr lang="es-ES_tradnl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3030278" y="935759"/>
            <a:ext cx="3538161" cy="1714500"/>
          </a:xfrm>
          <a:prstGeom prst="rect">
            <a:avLst/>
          </a:prstGeom>
          <a:solidFill>
            <a:srgbClr val="002060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>
              <a:spcAft>
                <a:spcPts val="0"/>
              </a:spcAft>
            </a:pPr>
            <a:r>
              <a:rPr lang="es-ES" b="1" i="1" dirty="0" smtClean="0">
                <a:solidFill>
                  <a:srgbClr val="FFFFFF"/>
                </a:solidFill>
                <a:latin typeface="Century Gothic" panose="020B0502020202020204" pitchFamily="34" charset="0"/>
                <a:ea typeface="MS Mincho" charset="-128"/>
                <a:cs typeface="Arial" charset="0"/>
              </a:rPr>
              <a:t>Aprovecha nuestros cursos y las facilidades de pago,   es la mejor inversión para tu futuro</a:t>
            </a:r>
            <a:endParaRPr lang="es-ES_tradnl" sz="1200" b="1" i="1" dirty="0">
              <a:effectLst/>
              <a:latin typeface="Century Gothic" panose="020B0502020202020204" pitchFamily="34" charset="0"/>
              <a:ea typeface="MS Mincho" charset="-128"/>
              <a:cs typeface="Times New Roman" charset="0"/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679172" y="81675"/>
            <a:ext cx="60131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AG01.16 - SMC</a:t>
            </a:r>
          </a:p>
          <a:p>
            <a:pPr algn="ctr"/>
            <a:r>
              <a:rPr lang="es-ES_tradnl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Programa TenStep SCRUM Master </a:t>
            </a:r>
            <a:r>
              <a:rPr lang="es-ES_tradnl" dirty="0" err="1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Certification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22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00.00 TS Tema White pptx</Template>
  <TotalTime>4777</TotalTime>
  <Words>287</Words>
  <Application>Microsoft Office PowerPoint</Application>
  <PresentationFormat>Presentación en pantalla (4:3)</PresentationFormat>
  <Paragraphs>73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12" baseType="lpstr">
      <vt:lpstr>Arial</vt:lpstr>
      <vt:lpstr>Arial Rounded MT Bold</vt:lpstr>
      <vt:lpstr>Calibri</vt:lpstr>
      <vt:lpstr>Cambria</vt:lpstr>
      <vt:lpstr>Century Gothic</vt:lpstr>
      <vt:lpstr>Gill Sans Light</vt:lpstr>
      <vt:lpstr>Helvetica</vt:lpstr>
      <vt:lpstr>MS Mincho</vt:lpstr>
      <vt:lpstr>Times New Roman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Valdés Garciatorres</dc:creator>
  <cp:lastModifiedBy>Microsoft</cp:lastModifiedBy>
  <cp:revision>45</cp:revision>
  <cp:lastPrinted>2016-12-18T01:09:10Z</cp:lastPrinted>
  <dcterms:created xsi:type="dcterms:W3CDTF">2016-12-17T23:56:12Z</dcterms:created>
  <dcterms:modified xsi:type="dcterms:W3CDTF">2017-06-27T15:14:50Z</dcterms:modified>
</cp:coreProperties>
</file>

<file path=docProps/thumbnail.jpeg>
</file>